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1" r:id="rId5"/>
    <p:sldId id="265" r:id="rId6"/>
    <p:sldId id="266" r:id="rId7"/>
    <p:sldId id="264" r:id="rId8"/>
    <p:sldId id="259"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E12"/>
    <a:srgbClr val="FF5050"/>
    <a:srgbClr val="FFFF00"/>
    <a:srgbClr val="CC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0" y="-43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17AA6F-1D4F-4EF0-93CC-2946136A320B}" type="slidenum">
              <a:rPr lang="fr-FR" smtClean="0"/>
              <a:pPr/>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F17AA6F-1D4F-4EF0-93CC-2946136A320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E92204-1171-462B-AD99-474624280870}" type="datetimeFigureOut">
              <a:rPr lang="fr-FR" smtClean="0"/>
              <a:pPr/>
              <a:t>20/04/2012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17AA6F-1D4F-4EF0-93CC-2946136A320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2E92204-1171-462B-AD99-474624280870}" type="datetimeFigureOut">
              <a:rPr lang="fr-FR" smtClean="0"/>
              <a:pPr/>
              <a:t>20/04/2012</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F17AA6F-1D4F-4EF0-93CC-2946136A320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w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19140000">
            <a:off x="699750" y="1416505"/>
            <a:ext cx="5648623" cy="1562084"/>
          </a:xfrm>
        </p:spPr>
        <p:txBody>
          <a:bodyPr/>
          <a:lstStyle/>
          <a:p>
            <a:pPr algn="ctr"/>
            <a:r>
              <a:rPr lang="fr-FR" sz="4800" dirty="0" smtClean="0">
                <a:solidFill>
                  <a:srgbClr val="FF5050"/>
                </a:solidFill>
                <a:latin typeface="Berlin Sans FB Demi" pitchFamily="34" charset="0"/>
                <a:ea typeface="BatangChe" pitchFamily="49" charset="-127"/>
              </a:rPr>
              <a:t>LES DIFFERENTS</a:t>
            </a:r>
            <a:br>
              <a:rPr lang="fr-FR" sz="4800" dirty="0" smtClean="0">
                <a:solidFill>
                  <a:srgbClr val="FF5050"/>
                </a:solidFill>
                <a:latin typeface="Berlin Sans FB Demi" pitchFamily="34" charset="0"/>
                <a:ea typeface="BatangChe" pitchFamily="49" charset="-127"/>
              </a:rPr>
            </a:br>
            <a:r>
              <a:rPr lang="fr-FR" sz="4800" dirty="0" smtClean="0">
                <a:solidFill>
                  <a:srgbClr val="FF5050"/>
                </a:solidFill>
                <a:latin typeface="Berlin Sans FB Demi" pitchFamily="34" charset="0"/>
                <a:ea typeface="BatangChe" pitchFamily="49" charset="-127"/>
              </a:rPr>
              <a:t>RISQUES LUMINEUX</a:t>
            </a:r>
            <a:endParaRPr lang="fr-FR" sz="4800" dirty="0">
              <a:solidFill>
                <a:srgbClr val="FF5050"/>
              </a:solidFill>
              <a:latin typeface="Berlin Sans FB Demi" pitchFamily="34" charset="0"/>
              <a:ea typeface="BatangChe" pitchFamily="49" charset="-127"/>
            </a:endParaRPr>
          </a:p>
        </p:txBody>
      </p:sp>
      <p:sp>
        <p:nvSpPr>
          <p:cNvPr id="4" name="ZoneTexte 3"/>
          <p:cNvSpPr txBox="1"/>
          <p:nvPr/>
        </p:nvSpPr>
        <p:spPr>
          <a:xfrm>
            <a:off x="3635896" y="6453336"/>
            <a:ext cx="5508104" cy="369332"/>
          </a:xfrm>
          <a:prstGeom prst="rect">
            <a:avLst/>
          </a:prstGeom>
          <a:noFill/>
        </p:spPr>
        <p:txBody>
          <a:bodyPr wrap="square" rtlCol="0">
            <a:spAutoFit/>
          </a:bodyPr>
          <a:lstStyle/>
          <a:p>
            <a:pPr algn="r"/>
            <a:r>
              <a:rPr lang="fr-FR" b="1" i="1" dirty="0" smtClean="0">
                <a:solidFill>
                  <a:srgbClr val="FFFF00"/>
                </a:solidFill>
                <a:latin typeface="Book Antiqua" pitchFamily="18" charset="0"/>
              </a:rPr>
              <a:t>DA COSTA Cindy &amp; Charlène – BODET Déborah</a:t>
            </a:r>
            <a:endParaRPr lang="fr-FR" b="1" i="1" dirty="0">
              <a:solidFill>
                <a:srgbClr val="FFFF00"/>
              </a:solidFill>
              <a:latin typeface="Book Antiqua" pitchFamily="18" charset="0"/>
            </a:endParaRPr>
          </a:p>
        </p:txBody>
      </p:sp>
      <p:pic>
        <p:nvPicPr>
          <p:cNvPr id="1026" name="Picture 2" descr="C:\Users\bodetd\AppData\Local\Microsoft\Windows\Temporary Internet Files\Content.IE5\32IRFTH3\MC900232172[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5816" y="4005064"/>
            <a:ext cx="2021941" cy="201741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Litebulb"/>
          <p:cNvSpPr>
            <a:spLocks noEditPoints="1" noChangeArrowheads="1"/>
          </p:cNvSpPr>
          <p:nvPr/>
        </p:nvSpPr>
        <p:spPr bwMode="auto">
          <a:xfrm>
            <a:off x="7164288" y="836712"/>
            <a:ext cx="1656184" cy="2448272"/>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pic>
        <p:nvPicPr>
          <p:cNvPr id="1028" name="Picture 4" descr="C:\Program Files\Microsoft Office\MEDIA\CAGCAT10\j0195384.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37757" y="2497236"/>
            <a:ext cx="1795882" cy="1833372"/>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bodetd\AppData\Local\Microsoft\Windows\Temporary Internet Files\Content.IE5\32IRFTH3\MC900215019[1].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228184" y="4581128"/>
            <a:ext cx="2251545" cy="160699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ZoneTexte 5"/>
          <p:cNvSpPr txBox="1"/>
          <p:nvPr/>
        </p:nvSpPr>
        <p:spPr>
          <a:xfrm>
            <a:off x="0" y="0"/>
            <a:ext cx="9144000" cy="369332"/>
          </a:xfrm>
          <a:prstGeom prst="rect">
            <a:avLst/>
          </a:prstGeom>
          <a:noFill/>
        </p:spPr>
        <p:txBody>
          <a:bodyPr wrap="square" rtlCol="0">
            <a:spAutoFit/>
          </a:bodyPr>
          <a:lstStyle/>
          <a:p>
            <a:pPr algn="ctr"/>
            <a:r>
              <a:rPr lang="fr-FR" b="1" i="1" dirty="0" smtClean="0"/>
              <a:t>LA PREVENTION DES RISQUES DANS LE SECTEUR PROFESSIONNEL</a:t>
            </a:r>
            <a:endParaRPr lang="fr-FR" b="1" i="1" dirty="0"/>
          </a:p>
        </p:txBody>
      </p:sp>
    </p:spTree>
    <p:extLst>
      <p:ext uri="{BB962C8B-B14F-4D97-AF65-F5344CB8AC3E}">
        <p14:creationId xmlns:p14="http://schemas.microsoft.com/office/powerpoint/2010/main" xmlns="" val="300781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ZoneTexte 6"/>
          <p:cNvSpPr txBox="1"/>
          <p:nvPr/>
        </p:nvSpPr>
        <p:spPr>
          <a:xfrm>
            <a:off x="251520" y="332656"/>
            <a:ext cx="8640960" cy="523220"/>
          </a:xfrm>
          <a:prstGeom prst="rect">
            <a:avLst/>
          </a:prstGeom>
          <a:noFill/>
        </p:spPr>
        <p:txBody>
          <a:bodyPr wrap="square" rtlCol="0">
            <a:spAutoFit/>
          </a:bodyPr>
          <a:lstStyle/>
          <a:p>
            <a:pPr algn="ctr"/>
            <a:r>
              <a:rPr lang="fr-FR" sz="2800" b="1" dirty="0" smtClean="0">
                <a:solidFill>
                  <a:srgbClr val="0070C0"/>
                </a:solidFill>
                <a:latin typeface="Agency FB" pitchFamily="34" charset="0"/>
              </a:rPr>
              <a:t>Problématique : Comment éviter les différents risques lumineux ?</a:t>
            </a:r>
            <a:endParaRPr lang="fr-FR" sz="2800" b="1" dirty="0">
              <a:solidFill>
                <a:srgbClr val="0070C0"/>
              </a:solidFill>
              <a:latin typeface="Agency FB" pitchFamily="34" charset="0"/>
            </a:endParaRPr>
          </a:p>
        </p:txBody>
      </p:sp>
      <p:sp>
        <p:nvSpPr>
          <p:cNvPr id="8" name="Rectangle 7"/>
          <p:cNvSpPr/>
          <p:nvPr/>
        </p:nvSpPr>
        <p:spPr>
          <a:xfrm>
            <a:off x="395536" y="1052736"/>
            <a:ext cx="8352928" cy="53285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683568" y="1268760"/>
            <a:ext cx="7848872" cy="2585323"/>
          </a:xfrm>
          <a:prstGeom prst="rect">
            <a:avLst/>
          </a:prstGeom>
          <a:noFill/>
        </p:spPr>
        <p:txBody>
          <a:bodyPr wrap="square" rtlCol="0">
            <a:spAutoFit/>
          </a:bodyPr>
          <a:lstStyle/>
          <a:p>
            <a:pPr algn="just"/>
            <a:r>
              <a:rPr lang="fr-FR" dirty="0" smtClean="0"/>
              <a:t>Au quotidien dans les métiers administratifs nous sommes tous imposés a être exposés à la lumière . Par le moyen direct et naturel : le soleil . Et également par les moyens indirectes : les néons et lampes , les ordinateurs , rétroprojecteurs et vidéos projecteurs ainsi que les photocopieurs et autres matériaux électriques. Nous oublions que chacun des gestes et activités quotidiennes possèdent des risques . C’est pour cela que nous vous présentons ce diaporama afin de vous prévenir et de vous préparer aux éventuels risques possibles et également protéger l’un de vos merveilleux  sens : votre vue.</a:t>
            </a:r>
            <a:endParaRPr lang="fr-FR" dirty="0"/>
          </a:p>
        </p:txBody>
      </p:sp>
      <p:pic>
        <p:nvPicPr>
          <p:cNvPr id="10" name="Imag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419872" y="4365104"/>
            <a:ext cx="2752725" cy="1657350"/>
          </a:xfrm>
          <a:prstGeom prst="rect">
            <a:avLst/>
          </a:prstGeom>
        </p:spPr>
      </p:pic>
    </p:spTree>
    <p:extLst>
      <p:ext uri="{BB962C8B-B14F-4D97-AF65-F5344CB8AC3E}">
        <p14:creationId xmlns:p14="http://schemas.microsoft.com/office/powerpoint/2010/main" xmlns="" val="86410752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idx="1"/>
          </p:nvPr>
        </p:nvSpPr>
        <p:spPr/>
        <p:txBody>
          <a:bodyPr/>
          <a:lstStyle/>
          <a:p>
            <a:endParaRPr lang="fr-FR"/>
          </a:p>
        </p:txBody>
      </p:sp>
      <p:sp>
        <p:nvSpPr>
          <p:cNvPr id="4" name="Rectangle 3"/>
          <p:cNvSpPr/>
          <p:nvPr/>
        </p:nvSpPr>
        <p:spPr>
          <a:xfrm>
            <a:off x="467544" y="836712"/>
            <a:ext cx="8136904" cy="55446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atte</a:t>
            </a:r>
            <a:endParaRPr lang="fr-FR" dirty="0"/>
          </a:p>
        </p:txBody>
      </p:sp>
      <p:sp>
        <p:nvSpPr>
          <p:cNvPr id="5" name="ZoneTexte 4"/>
          <p:cNvSpPr txBox="1"/>
          <p:nvPr/>
        </p:nvSpPr>
        <p:spPr>
          <a:xfrm>
            <a:off x="1043608" y="188640"/>
            <a:ext cx="7128792" cy="646331"/>
          </a:xfrm>
          <a:prstGeom prst="rect">
            <a:avLst/>
          </a:prstGeom>
          <a:noFill/>
        </p:spPr>
        <p:txBody>
          <a:bodyPr wrap="square" rtlCol="0">
            <a:spAutoFit/>
          </a:bodyPr>
          <a:lstStyle/>
          <a:p>
            <a:pPr algn="ctr"/>
            <a:r>
              <a:rPr lang="fr-FR" sz="3600" b="1" dirty="0" smtClean="0">
                <a:solidFill>
                  <a:srgbClr val="0070C0"/>
                </a:solidFill>
                <a:latin typeface="Agency FB" pitchFamily="34" charset="0"/>
                <a:cs typeface="AngsanaUPC" pitchFamily="18" charset="-34"/>
              </a:rPr>
              <a:t>I &gt;</a:t>
            </a:r>
            <a:r>
              <a:rPr lang="fr-FR" sz="2800" b="1" dirty="0" smtClean="0">
                <a:solidFill>
                  <a:srgbClr val="0070C0"/>
                </a:solidFill>
                <a:latin typeface="Agency FB" pitchFamily="34" charset="0"/>
              </a:rPr>
              <a:t> Qu’est ce que le risque ?</a:t>
            </a:r>
            <a:endParaRPr lang="fr-FR" sz="2800" b="1" dirty="0">
              <a:solidFill>
                <a:srgbClr val="0070C0"/>
              </a:solidFill>
              <a:latin typeface="Agency FB" pitchFamily="34" charset="0"/>
            </a:endParaRPr>
          </a:p>
        </p:txBody>
      </p:sp>
      <p:pic>
        <p:nvPicPr>
          <p:cNvPr id="1026" name="Picture 2" descr="C:\Documents and Settings\bodetd\Local Settings\Temporary Internet Files\Content.IE5\ADCL0A2F\MC900346317[1].wmf"/>
          <p:cNvPicPr>
            <a:picLocks noChangeAspect="1" noChangeArrowheads="1"/>
          </p:cNvPicPr>
          <p:nvPr/>
        </p:nvPicPr>
        <p:blipFill>
          <a:blip r:embed="rId2" cstate="print"/>
          <a:srcRect/>
          <a:stretch>
            <a:fillRect/>
          </a:stretch>
        </p:blipFill>
        <p:spPr bwMode="auto">
          <a:xfrm>
            <a:off x="1331640" y="1268760"/>
            <a:ext cx="1662826" cy="1440160"/>
          </a:xfrm>
          <a:prstGeom prst="rect">
            <a:avLst/>
          </a:prstGeom>
          <a:noFill/>
        </p:spPr>
      </p:pic>
      <p:sp>
        <p:nvSpPr>
          <p:cNvPr id="7" name="ZoneTexte 6"/>
          <p:cNvSpPr txBox="1"/>
          <p:nvPr/>
        </p:nvSpPr>
        <p:spPr>
          <a:xfrm>
            <a:off x="1691680" y="2708920"/>
            <a:ext cx="1728192" cy="369332"/>
          </a:xfrm>
          <a:prstGeom prst="rect">
            <a:avLst/>
          </a:prstGeom>
          <a:noFill/>
        </p:spPr>
        <p:txBody>
          <a:bodyPr wrap="square" rtlCol="0">
            <a:spAutoFit/>
          </a:bodyPr>
          <a:lstStyle/>
          <a:p>
            <a:r>
              <a:rPr lang="fr-FR" b="1" dirty="0" smtClean="0"/>
              <a:t>Danger</a:t>
            </a:r>
            <a:endParaRPr lang="fr-FR" b="1" dirty="0"/>
          </a:p>
        </p:txBody>
      </p:sp>
      <p:pic>
        <p:nvPicPr>
          <p:cNvPr id="1029" name="Picture 5" descr="C:\Documents and Settings\bodetd\Local Settings\Temporary Internet Files\Content.IE5\ADCL0A2F\MC900441535[1].png"/>
          <p:cNvPicPr>
            <a:picLocks noChangeAspect="1" noChangeArrowheads="1"/>
          </p:cNvPicPr>
          <p:nvPr/>
        </p:nvPicPr>
        <p:blipFill>
          <a:blip r:embed="rId3" cstate="print"/>
          <a:srcRect/>
          <a:stretch>
            <a:fillRect/>
          </a:stretch>
        </p:blipFill>
        <p:spPr bwMode="auto">
          <a:xfrm>
            <a:off x="5364088" y="980728"/>
            <a:ext cx="2190667" cy="2160240"/>
          </a:xfrm>
          <a:prstGeom prst="rect">
            <a:avLst/>
          </a:prstGeom>
          <a:noFill/>
        </p:spPr>
      </p:pic>
      <p:sp>
        <p:nvSpPr>
          <p:cNvPr id="13" name="ZoneTexte 12"/>
          <p:cNvSpPr txBox="1"/>
          <p:nvPr/>
        </p:nvSpPr>
        <p:spPr>
          <a:xfrm>
            <a:off x="5940152" y="2780928"/>
            <a:ext cx="1656184" cy="369332"/>
          </a:xfrm>
          <a:prstGeom prst="rect">
            <a:avLst/>
          </a:prstGeom>
          <a:noFill/>
        </p:spPr>
        <p:txBody>
          <a:bodyPr wrap="square" rtlCol="0">
            <a:spAutoFit/>
          </a:bodyPr>
          <a:lstStyle/>
          <a:p>
            <a:r>
              <a:rPr lang="fr-FR" b="1" dirty="0" smtClean="0"/>
              <a:t>Personne</a:t>
            </a:r>
            <a:endParaRPr lang="fr-FR" b="1" dirty="0"/>
          </a:p>
        </p:txBody>
      </p:sp>
      <p:sp>
        <p:nvSpPr>
          <p:cNvPr id="14" name="ZoneTexte 13"/>
          <p:cNvSpPr txBox="1"/>
          <p:nvPr/>
        </p:nvSpPr>
        <p:spPr>
          <a:xfrm>
            <a:off x="2987824" y="3429000"/>
            <a:ext cx="3312368" cy="400110"/>
          </a:xfrm>
          <a:prstGeom prst="rect">
            <a:avLst/>
          </a:prstGeom>
          <a:noFill/>
        </p:spPr>
        <p:txBody>
          <a:bodyPr wrap="square" rtlCol="0">
            <a:spAutoFit/>
          </a:bodyPr>
          <a:lstStyle/>
          <a:p>
            <a:r>
              <a:rPr lang="fr-FR" sz="2000" b="1" i="1" dirty="0" smtClean="0"/>
              <a:t>Rencontre entre les deux</a:t>
            </a:r>
            <a:endParaRPr lang="fr-FR" sz="2000" b="1" i="1" dirty="0"/>
          </a:p>
        </p:txBody>
      </p:sp>
      <p:cxnSp>
        <p:nvCxnSpPr>
          <p:cNvPr id="16" name="Connecteur droit avec flèche 15"/>
          <p:cNvCxnSpPr/>
          <p:nvPr/>
        </p:nvCxnSpPr>
        <p:spPr>
          <a:xfrm>
            <a:off x="2987824" y="2924944"/>
            <a:ext cx="720080" cy="36004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8" name="Connecteur droit avec flèche 17"/>
          <p:cNvCxnSpPr/>
          <p:nvPr/>
        </p:nvCxnSpPr>
        <p:spPr>
          <a:xfrm rot="10800000" flipV="1">
            <a:off x="5004048" y="2852936"/>
            <a:ext cx="648072" cy="43204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23" name="Rectangle à coins arrondis 22"/>
          <p:cNvSpPr/>
          <p:nvPr/>
        </p:nvSpPr>
        <p:spPr>
          <a:xfrm>
            <a:off x="1907704" y="4293096"/>
            <a:ext cx="5040560" cy="7200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24" name="ZoneTexte 23"/>
          <p:cNvSpPr txBox="1"/>
          <p:nvPr/>
        </p:nvSpPr>
        <p:spPr>
          <a:xfrm>
            <a:off x="2267744" y="4365104"/>
            <a:ext cx="4320480" cy="461665"/>
          </a:xfrm>
          <a:prstGeom prst="rect">
            <a:avLst/>
          </a:prstGeom>
          <a:noFill/>
        </p:spPr>
        <p:txBody>
          <a:bodyPr wrap="square" rtlCol="0">
            <a:spAutoFit/>
          </a:bodyPr>
          <a:lstStyle/>
          <a:p>
            <a:pPr algn="ctr"/>
            <a:r>
              <a:rPr lang="fr-FR" sz="2400" b="1" i="1" dirty="0" smtClean="0"/>
              <a:t>Situation dangereuse ou risque</a:t>
            </a:r>
            <a:endParaRPr lang="fr-FR" sz="2400" b="1" i="1" dirty="0"/>
          </a:p>
        </p:txBody>
      </p:sp>
      <p:cxnSp>
        <p:nvCxnSpPr>
          <p:cNvPr id="26" name="Connecteur droit avec flèche 25"/>
          <p:cNvCxnSpPr/>
          <p:nvPr/>
        </p:nvCxnSpPr>
        <p:spPr>
          <a:xfrm rot="5400000">
            <a:off x="4248758" y="4040274"/>
            <a:ext cx="360040" cy="15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7" name="ZoneTexte 26"/>
          <p:cNvSpPr txBox="1"/>
          <p:nvPr/>
        </p:nvSpPr>
        <p:spPr>
          <a:xfrm>
            <a:off x="4716016" y="4725144"/>
            <a:ext cx="3168352" cy="307777"/>
          </a:xfrm>
          <a:prstGeom prst="rect">
            <a:avLst/>
          </a:prstGeom>
          <a:noFill/>
        </p:spPr>
        <p:txBody>
          <a:bodyPr wrap="square" rtlCol="0">
            <a:spAutoFit/>
          </a:bodyPr>
          <a:lstStyle/>
          <a:p>
            <a:r>
              <a:rPr lang="fr-FR" sz="1400" i="1" dirty="0" smtClean="0">
                <a:solidFill>
                  <a:srgbClr val="92D050"/>
                </a:solidFill>
              </a:rPr>
              <a:t>Evènement déclencheur</a:t>
            </a:r>
            <a:endParaRPr lang="fr-FR" sz="1400" i="1" dirty="0">
              <a:solidFill>
                <a:srgbClr val="92D050"/>
              </a:solidFill>
            </a:endParaRPr>
          </a:p>
        </p:txBody>
      </p:sp>
      <p:sp>
        <p:nvSpPr>
          <p:cNvPr id="28" name="ZoneTexte 27"/>
          <p:cNvSpPr txBox="1"/>
          <p:nvPr/>
        </p:nvSpPr>
        <p:spPr>
          <a:xfrm>
            <a:off x="2051720" y="5661248"/>
            <a:ext cx="4968552" cy="646331"/>
          </a:xfrm>
          <a:prstGeom prst="rect">
            <a:avLst/>
          </a:prstGeom>
          <a:noFill/>
        </p:spPr>
        <p:txBody>
          <a:bodyPr wrap="square" rtlCol="0">
            <a:spAutoFit/>
          </a:bodyPr>
          <a:lstStyle/>
          <a:p>
            <a:pPr algn="ctr"/>
            <a:r>
              <a:rPr lang="fr-FR" sz="3600" b="1" i="1" dirty="0" smtClean="0">
                <a:solidFill>
                  <a:srgbClr val="FF0000"/>
                </a:solidFill>
              </a:rPr>
              <a:t>Accident ou maladie</a:t>
            </a:r>
            <a:endParaRPr lang="fr-FR" sz="3600" b="1" i="1" dirty="0">
              <a:solidFill>
                <a:srgbClr val="FF0000"/>
              </a:solidFill>
            </a:endParaRPr>
          </a:p>
        </p:txBody>
      </p:sp>
      <p:cxnSp>
        <p:nvCxnSpPr>
          <p:cNvPr id="30" name="Connecteur droit avec flèche 29"/>
          <p:cNvCxnSpPr/>
          <p:nvPr/>
        </p:nvCxnSpPr>
        <p:spPr>
          <a:xfrm rot="5400000">
            <a:off x="4104742" y="5409220"/>
            <a:ext cx="647278" cy="79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xmlns="" val="1451153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lstStyle/>
          <a:p>
            <a:endParaRPr lang="fr-FR"/>
          </a:p>
        </p:txBody>
      </p:sp>
      <p:pic>
        <p:nvPicPr>
          <p:cNvPr id="4" name="Image 3" descr="frt.JPG"/>
          <p:cNvPicPr>
            <a:picLocks noChangeAspect="1"/>
          </p:cNvPicPr>
          <p:nvPr/>
        </p:nvPicPr>
        <p:blipFill>
          <a:blip r:embed="rId2" cstate="print"/>
          <a:stretch>
            <a:fillRect/>
          </a:stretch>
        </p:blipFill>
        <p:spPr>
          <a:xfrm>
            <a:off x="2051720" y="332656"/>
            <a:ext cx="4968552" cy="6525344"/>
          </a:xfrm>
          <a:prstGeom prst="rect">
            <a:avLst/>
          </a:prstGeom>
        </p:spPr>
      </p:pic>
      <p:sp>
        <p:nvSpPr>
          <p:cNvPr id="5" name="Rectangle 4"/>
          <p:cNvSpPr/>
          <p:nvPr/>
        </p:nvSpPr>
        <p:spPr>
          <a:xfrm>
            <a:off x="0" y="0"/>
            <a:ext cx="2051720" cy="68580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Rectangle 5"/>
          <p:cNvSpPr/>
          <p:nvPr/>
        </p:nvSpPr>
        <p:spPr>
          <a:xfrm>
            <a:off x="7020272" y="0"/>
            <a:ext cx="212372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339752" y="188640"/>
            <a:ext cx="4608512" cy="369332"/>
          </a:xfrm>
          <a:prstGeom prst="rect">
            <a:avLst/>
          </a:prstGeom>
          <a:noFill/>
        </p:spPr>
        <p:txBody>
          <a:bodyPr wrap="square" rtlCol="0">
            <a:spAutoFit/>
          </a:bodyPr>
          <a:lstStyle/>
          <a:p>
            <a:pPr algn="ctr"/>
            <a:r>
              <a:rPr lang="fr-FR" b="1" dirty="0" smtClean="0">
                <a:solidFill>
                  <a:srgbClr val="0070C0"/>
                </a:solidFill>
                <a:latin typeface="Baskerville Old Face" pitchFamily="18" charset="0"/>
              </a:rPr>
              <a:t>II</a:t>
            </a:r>
            <a:r>
              <a:rPr lang="fr-FR" b="1" dirty="0" smtClean="0">
                <a:solidFill>
                  <a:srgbClr val="0070C0"/>
                </a:solidFill>
                <a:latin typeface="Agency FB" pitchFamily="34" charset="0"/>
              </a:rPr>
              <a:t> &gt; Notre cinquième sens : la vue</a:t>
            </a:r>
            <a:endParaRPr lang="fr-FR" b="1" dirty="0">
              <a:solidFill>
                <a:srgbClr val="0070C0"/>
              </a:solidFill>
              <a:latin typeface="Agency FB" pitchFamily="34" charset="0"/>
            </a:endParaRPr>
          </a:p>
        </p:txBody>
      </p:sp>
      <p:sp>
        <p:nvSpPr>
          <p:cNvPr id="8" name="Rectangle 7"/>
          <p:cNvSpPr/>
          <p:nvPr/>
        </p:nvSpPr>
        <p:spPr>
          <a:xfrm>
            <a:off x="1835696" y="0"/>
            <a:ext cx="5544616" cy="7647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2195736" y="0"/>
            <a:ext cx="5040560" cy="800219"/>
          </a:xfrm>
          <a:prstGeom prst="rect">
            <a:avLst/>
          </a:prstGeom>
          <a:noFill/>
        </p:spPr>
        <p:txBody>
          <a:bodyPr wrap="square" rtlCol="0">
            <a:spAutoFit/>
          </a:bodyPr>
          <a:lstStyle/>
          <a:p>
            <a:pPr algn="ctr"/>
            <a:r>
              <a:rPr lang="fr-FR" sz="2800" b="1" dirty="0" smtClean="0">
                <a:solidFill>
                  <a:srgbClr val="0070C0"/>
                </a:solidFill>
                <a:latin typeface="Baskerville Old Face" pitchFamily="18" charset="0"/>
              </a:rPr>
              <a:t>II</a:t>
            </a:r>
            <a:r>
              <a:rPr lang="fr-FR" sz="2800" b="1" dirty="0" smtClean="0">
                <a:solidFill>
                  <a:srgbClr val="0070C0"/>
                </a:solidFill>
                <a:latin typeface="Agency FB" pitchFamily="34" charset="0"/>
              </a:rPr>
              <a:t> &gt; </a:t>
            </a:r>
            <a:r>
              <a:rPr lang="fr-FR" sz="2800" b="1" dirty="0" smtClean="0">
                <a:solidFill>
                  <a:srgbClr val="0070C0"/>
                </a:solidFill>
                <a:latin typeface="Agency FB" pitchFamily="34" charset="0"/>
              </a:rPr>
              <a:t>L’approche par le risque</a:t>
            </a:r>
            <a:endParaRPr lang="fr-FR" sz="2800" b="1" dirty="0" smtClean="0">
              <a:solidFill>
                <a:srgbClr val="0070C0"/>
              </a:solidFill>
              <a:latin typeface="Agency FB" pitchFamily="34" charset="0"/>
            </a:endParaRP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lstStyle/>
          <a:p>
            <a:endParaRPr lang="fr-FR"/>
          </a:p>
        </p:txBody>
      </p:sp>
      <p:sp>
        <p:nvSpPr>
          <p:cNvPr id="4" name="Rectangle 3"/>
          <p:cNvSpPr/>
          <p:nvPr/>
        </p:nvSpPr>
        <p:spPr>
          <a:xfrm>
            <a:off x="395536" y="548680"/>
            <a:ext cx="8496944" cy="604867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ZoneTexte 4"/>
          <p:cNvSpPr txBox="1"/>
          <p:nvPr/>
        </p:nvSpPr>
        <p:spPr>
          <a:xfrm>
            <a:off x="1619672" y="0"/>
            <a:ext cx="5904656" cy="523220"/>
          </a:xfrm>
          <a:prstGeom prst="rect">
            <a:avLst/>
          </a:prstGeom>
          <a:noFill/>
        </p:spPr>
        <p:txBody>
          <a:bodyPr wrap="square" rtlCol="0">
            <a:spAutoFit/>
          </a:bodyPr>
          <a:lstStyle/>
          <a:p>
            <a:pPr algn="ctr"/>
            <a:r>
              <a:rPr lang="fr-FR" sz="2800" b="1" dirty="0" smtClean="0">
                <a:solidFill>
                  <a:srgbClr val="0070C0"/>
                </a:solidFill>
                <a:latin typeface="Agency FB" pitchFamily="34" charset="0"/>
              </a:rPr>
              <a:t>III &gt; Caractéristiques du risque étudié</a:t>
            </a:r>
            <a:endParaRPr lang="fr-FR" sz="2800" b="1" dirty="0">
              <a:solidFill>
                <a:srgbClr val="0070C0"/>
              </a:solidFill>
              <a:latin typeface="Agency FB" pitchFamily="34" charset="0"/>
            </a:endParaRPr>
          </a:p>
        </p:txBody>
      </p:sp>
      <p:sp>
        <p:nvSpPr>
          <p:cNvPr id="6" name="ZoneTexte 5"/>
          <p:cNvSpPr txBox="1"/>
          <p:nvPr/>
        </p:nvSpPr>
        <p:spPr>
          <a:xfrm>
            <a:off x="395536" y="836712"/>
            <a:ext cx="8424936" cy="4955203"/>
          </a:xfrm>
          <a:prstGeom prst="rect">
            <a:avLst/>
          </a:prstGeom>
          <a:noFill/>
        </p:spPr>
        <p:txBody>
          <a:bodyPr wrap="square" rtlCol="0">
            <a:spAutoFit/>
          </a:bodyPr>
          <a:lstStyle/>
          <a:p>
            <a:r>
              <a:rPr lang="fr-FR" sz="2400" u="sng" dirty="0" smtClean="0">
                <a:effectLst>
                  <a:outerShdw blurRad="38100" dist="38100" dir="2700000" algn="tl">
                    <a:srgbClr val="000000">
                      <a:alpha val="43137"/>
                    </a:srgbClr>
                  </a:outerShdw>
                </a:effectLst>
              </a:rPr>
              <a:t>Un éclairage inadapté peut entraîner : </a:t>
            </a:r>
          </a:p>
          <a:p>
            <a:pPr lvl="1"/>
            <a:r>
              <a:rPr lang="fr-FR" sz="2000" dirty="0" smtClean="0"/>
              <a:t>- une </a:t>
            </a:r>
            <a:r>
              <a:rPr lang="fr-FR" sz="2000" dirty="0" smtClean="0"/>
              <a:t>baisse de l'acuité visuelle</a:t>
            </a:r>
          </a:p>
          <a:p>
            <a:pPr lvl="1"/>
            <a:r>
              <a:rPr lang="fr-FR" sz="2000" dirty="0" smtClean="0"/>
              <a:t>- une </a:t>
            </a:r>
            <a:r>
              <a:rPr lang="fr-FR" sz="2000" dirty="0" smtClean="0"/>
              <a:t>diminution du champ visuel</a:t>
            </a:r>
          </a:p>
          <a:p>
            <a:pPr lvl="1"/>
            <a:r>
              <a:rPr lang="fr-FR" sz="2000" dirty="0" smtClean="0"/>
              <a:t>- une </a:t>
            </a:r>
            <a:r>
              <a:rPr lang="fr-FR" sz="2000" dirty="0" smtClean="0"/>
              <a:t>baisse de la vision du relief</a:t>
            </a:r>
          </a:p>
          <a:p>
            <a:pPr lvl="1"/>
            <a:r>
              <a:rPr lang="fr-FR" sz="2000" dirty="0" smtClean="0"/>
              <a:t>- une </a:t>
            </a:r>
            <a:r>
              <a:rPr lang="fr-FR" sz="2000" dirty="0" smtClean="0"/>
              <a:t>baisse de la vision des couleurs</a:t>
            </a:r>
          </a:p>
          <a:p>
            <a:endParaRPr lang="fr-FR" sz="1600" dirty="0" smtClean="0"/>
          </a:p>
          <a:p>
            <a:pPr algn="just"/>
            <a:r>
              <a:rPr lang="fr-FR" sz="2000" dirty="0" smtClean="0"/>
              <a:t>Un </a:t>
            </a:r>
            <a:r>
              <a:rPr lang="fr-FR" sz="2000" dirty="0" smtClean="0"/>
              <a:t>éclairage inadapté constitue une source importante de fatigue pour les salariés : fatigue oculaire en raison des efforts à fournir par l'</a:t>
            </a:r>
            <a:r>
              <a:rPr lang="fr-FR" sz="2000" dirty="0" err="1" smtClean="0"/>
              <a:t>oeil</a:t>
            </a:r>
            <a:r>
              <a:rPr lang="fr-FR" sz="2000" dirty="0" smtClean="0"/>
              <a:t> pour discerner les détails.</a:t>
            </a:r>
          </a:p>
          <a:p>
            <a:pPr algn="just">
              <a:buNone/>
            </a:pPr>
            <a:endParaRPr lang="fr-FR" dirty="0" smtClean="0"/>
          </a:p>
          <a:p>
            <a:pPr algn="just"/>
            <a:r>
              <a:rPr lang="fr-FR" sz="2400" u="sng" dirty="0" smtClean="0">
                <a:effectLst>
                  <a:outerShdw blurRad="38100" dist="38100" dir="2700000" algn="tl">
                    <a:srgbClr val="000000">
                      <a:alpha val="43137"/>
                    </a:srgbClr>
                  </a:outerShdw>
                </a:effectLst>
              </a:rPr>
              <a:t>C'est pourquoi : </a:t>
            </a:r>
          </a:p>
          <a:p>
            <a:pPr lvl="1" algn="just"/>
            <a:endParaRPr lang="fr-FR" sz="1600" dirty="0" smtClean="0"/>
          </a:p>
          <a:p>
            <a:pPr lvl="1" algn="just"/>
            <a:r>
              <a:rPr lang="fr-FR" sz="2000" dirty="0" smtClean="0"/>
              <a:t>Les </a:t>
            </a:r>
            <a:r>
              <a:rPr lang="fr-FR" sz="2000" dirty="0" smtClean="0"/>
              <a:t>éclairages insuffisants ou trop violents sont des sources potentielles d’accidents (risques de chutes) ou mauvaise perception des informations (entraînant des erreurs de manipulation...)</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lstStyle/>
          <a:p>
            <a:endParaRPr lang="fr-FR"/>
          </a:p>
        </p:txBody>
      </p:sp>
      <p:sp>
        <p:nvSpPr>
          <p:cNvPr id="4" name="Rectangle 3"/>
          <p:cNvSpPr/>
          <p:nvPr/>
        </p:nvSpPr>
        <p:spPr>
          <a:xfrm>
            <a:off x="179512" y="908720"/>
            <a:ext cx="8784976" cy="583264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ZoneTexte 4"/>
          <p:cNvSpPr txBox="1"/>
          <p:nvPr/>
        </p:nvSpPr>
        <p:spPr>
          <a:xfrm>
            <a:off x="179512" y="0"/>
            <a:ext cx="8784976" cy="954107"/>
          </a:xfrm>
          <a:prstGeom prst="rect">
            <a:avLst/>
          </a:prstGeom>
          <a:noFill/>
        </p:spPr>
        <p:txBody>
          <a:bodyPr wrap="square" rtlCol="0">
            <a:spAutoFit/>
          </a:bodyPr>
          <a:lstStyle/>
          <a:p>
            <a:pPr algn="ctr"/>
            <a:r>
              <a:rPr lang="fr-FR" sz="2800" b="1" dirty="0" smtClean="0">
                <a:solidFill>
                  <a:srgbClr val="0070C0"/>
                </a:solidFill>
                <a:latin typeface="Agency FB" pitchFamily="34" charset="0"/>
              </a:rPr>
              <a:t>IV &gt; Effets physiopathologiques et les dommages </a:t>
            </a:r>
          </a:p>
          <a:p>
            <a:pPr algn="ctr"/>
            <a:r>
              <a:rPr lang="fr-FR" sz="2800" b="1" dirty="0" smtClean="0">
                <a:solidFill>
                  <a:srgbClr val="0070C0"/>
                </a:solidFill>
                <a:latin typeface="Agency FB" pitchFamily="34" charset="0"/>
              </a:rPr>
              <a:t>potentiels entrainés par le risque </a:t>
            </a:r>
            <a:endParaRPr lang="fr-FR" sz="2800" b="1" dirty="0">
              <a:solidFill>
                <a:srgbClr val="0070C0"/>
              </a:solidFill>
              <a:latin typeface="Agency FB" pitchFamily="34" charset="0"/>
            </a:endParaRPr>
          </a:p>
        </p:txBody>
      </p:sp>
      <p:sp>
        <p:nvSpPr>
          <p:cNvPr id="7" name="ZoneTexte 6"/>
          <p:cNvSpPr txBox="1"/>
          <p:nvPr/>
        </p:nvSpPr>
        <p:spPr>
          <a:xfrm>
            <a:off x="179512" y="1124744"/>
            <a:ext cx="4392488" cy="5509200"/>
          </a:xfrm>
          <a:prstGeom prst="rect">
            <a:avLst/>
          </a:prstGeom>
          <a:noFill/>
        </p:spPr>
        <p:txBody>
          <a:bodyPr wrap="square" rtlCol="0">
            <a:spAutoFit/>
          </a:bodyPr>
          <a:lstStyle/>
          <a:p>
            <a:pPr algn="just"/>
            <a:endParaRPr lang="fr-FR" sz="2000" dirty="0" smtClean="0"/>
          </a:p>
          <a:p>
            <a:pPr algn="just"/>
            <a:endParaRPr lang="fr-FR" sz="2000" b="1" dirty="0" smtClean="0"/>
          </a:p>
          <a:p>
            <a:pPr algn="ctr"/>
            <a:r>
              <a:rPr lang="fr-FR" sz="2000" b="1" dirty="0" smtClean="0"/>
              <a:t>Chute de la vue </a:t>
            </a:r>
            <a:r>
              <a:rPr lang="fr-FR" sz="2000" dirty="0" smtClean="0"/>
              <a:t>: Myopie ou presbytie </a:t>
            </a:r>
            <a:endParaRPr lang="fr-FR" sz="2000" dirty="0" smtClean="0"/>
          </a:p>
          <a:p>
            <a:pPr algn="ctr"/>
            <a:r>
              <a:rPr lang="fr-FR" sz="2000" dirty="0" smtClean="0"/>
              <a:t> </a:t>
            </a:r>
          </a:p>
          <a:p>
            <a:pPr algn="ctr"/>
            <a:r>
              <a:rPr lang="fr-FR" sz="2000" b="1" dirty="0" smtClean="0"/>
              <a:t>Brulures oculaires </a:t>
            </a:r>
            <a:r>
              <a:rPr lang="fr-FR" sz="2000" dirty="0" smtClean="0"/>
              <a:t>: Il existe deux types de brulure , brulure thermique et brulure chimique.</a:t>
            </a:r>
          </a:p>
          <a:p>
            <a:pPr algn="ctr"/>
            <a:endParaRPr lang="fr-FR" sz="2000" dirty="0" smtClean="0"/>
          </a:p>
          <a:p>
            <a:pPr algn="ctr"/>
            <a:r>
              <a:rPr lang="fr-FR" sz="2000" b="1" dirty="0" smtClean="0"/>
              <a:t>Céphalées</a:t>
            </a:r>
            <a:r>
              <a:rPr lang="fr-FR" sz="2000" dirty="0" smtClean="0"/>
              <a:t> : Migraine étant causés par des problèmes de vaisseaux sanguins.</a:t>
            </a:r>
          </a:p>
          <a:p>
            <a:pPr algn="ctr"/>
            <a:endParaRPr lang="fr-FR" sz="2000" dirty="0" smtClean="0"/>
          </a:p>
          <a:p>
            <a:pPr algn="ctr"/>
            <a:r>
              <a:rPr lang="fr-FR" sz="2000" b="1" dirty="0" smtClean="0"/>
              <a:t>Fatigue </a:t>
            </a:r>
          </a:p>
          <a:p>
            <a:pPr algn="ctr"/>
            <a:endParaRPr lang="fr-FR" sz="2000" dirty="0" smtClean="0"/>
          </a:p>
          <a:p>
            <a:pPr algn="ctr"/>
            <a:r>
              <a:rPr lang="fr-FR" sz="2000" b="1" dirty="0" smtClean="0"/>
              <a:t>Cancer de la peau</a:t>
            </a:r>
          </a:p>
          <a:p>
            <a:pPr algn="ctr"/>
            <a:endParaRPr lang="fr-FR" dirty="0" smtClean="0"/>
          </a:p>
          <a:p>
            <a:endParaRPr lang="fr-FR" dirty="0" smtClean="0"/>
          </a:p>
          <a:p>
            <a:endParaRPr lang="fr-FR" dirty="0" smtClean="0"/>
          </a:p>
          <a:p>
            <a:endParaRPr lang="fr-FR" dirty="0"/>
          </a:p>
        </p:txBody>
      </p:sp>
      <p:pic>
        <p:nvPicPr>
          <p:cNvPr id="2050" name="Picture 2" descr="C:\Documents and Settings\bodetd\Local Settings\Temporary Internet Files\Content.IE5\ADCL0A2F\MC900412740[1].wmf"/>
          <p:cNvPicPr>
            <a:picLocks noChangeAspect="1" noChangeArrowheads="1"/>
          </p:cNvPicPr>
          <p:nvPr/>
        </p:nvPicPr>
        <p:blipFill>
          <a:blip r:embed="rId2" cstate="print"/>
          <a:srcRect/>
          <a:stretch>
            <a:fillRect/>
          </a:stretch>
        </p:blipFill>
        <p:spPr bwMode="auto">
          <a:xfrm>
            <a:off x="6300192" y="1268760"/>
            <a:ext cx="2624766" cy="1721528"/>
          </a:xfrm>
          <a:prstGeom prst="rect">
            <a:avLst/>
          </a:prstGeom>
          <a:noFill/>
        </p:spPr>
      </p:pic>
      <p:pic>
        <p:nvPicPr>
          <p:cNvPr id="2051" name="Picture 3" descr="C:\Documents and Settings\bodetd\Local Settings\Temporary Internet Files\Content.IE5\ADCL0A2F\MC900410607[1].wmf"/>
          <p:cNvPicPr>
            <a:picLocks noChangeAspect="1" noChangeArrowheads="1"/>
          </p:cNvPicPr>
          <p:nvPr/>
        </p:nvPicPr>
        <p:blipFill>
          <a:blip r:embed="rId3" cstate="print"/>
          <a:srcRect/>
          <a:stretch>
            <a:fillRect/>
          </a:stretch>
        </p:blipFill>
        <p:spPr bwMode="auto">
          <a:xfrm>
            <a:off x="4932040" y="2996952"/>
            <a:ext cx="2063597" cy="1944216"/>
          </a:xfrm>
          <a:prstGeom prst="rect">
            <a:avLst/>
          </a:prstGeom>
          <a:noFill/>
        </p:spPr>
      </p:pic>
      <p:pic>
        <p:nvPicPr>
          <p:cNvPr id="2054" name="Picture 6"/>
          <p:cNvPicPr>
            <a:picLocks noChangeAspect="1" noChangeArrowheads="1"/>
          </p:cNvPicPr>
          <p:nvPr/>
        </p:nvPicPr>
        <p:blipFill>
          <a:blip r:embed="rId4" cstate="print"/>
          <a:srcRect/>
          <a:stretch>
            <a:fillRect/>
          </a:stretch>
        </p:blipFill>
        <p:spPr bwMode="auto">
          <a:xfrm>
            <a:off x="6588224" y="4854335"/>
            <a:ext cx="2302396" cy="17945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lstStyle/>
          <a:p>
            <a:endParaRPr lang="fr-FR"/>
          </a:p>
        </p:txBody>
      </p:sp>
      <p:sp>
        <p:nvSpPr>
          <p:cNvPr id="4" name="Rectangle 3"/>
          <p:cNvSpPr/>
          <p:nvPr/>
        </p:nvSpPr>
        <p:spPr>
          <a:xfrm>
            <a:off x="323528" y="692696"/>
            <a:ext cx="8604448" cy="59046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ZoneTexte 4"/>
          <p:cNvSpPr txBox="1"/>
          <p:nvPr/>
        </p:nvSpPr>
        <p:spPr>
          <a:xfrm>
            <a:off x="755576" y="0"/>
            <a:ext cx="7848872" cy="523220"/>
          </a:xfrm>
          <a:prstGeom prst="rect">
            <a:avLst/>
          </a:prstGeom>
          <a:noFill/>
        </p:spPr>
        <p:txBody>
          <a:bodyPr wrap="square" rtlCol="0">
            <a:spAutoFit/>
          </a:bodyPr>
          <a:lstStyle/>
          <a:p>
            <a:pPr algn="ctr"/>
            <a:r>
              <a:rPr lang="fr-FR" sz="2800" b="1" dirty="0" smtClean="0">
                <a:solidFill>
                  <a:srgbClr val="0070C0"/>
                </a:solidFill>
                <a:latin typeface="Agency FB" pitchFamily="34" charset="0"/>
              </a:rPr>
              <a:t>V &gt; Mesure </a:t>
            </a:r>
            <a:r>
              <a:rPr lang="fr-FR" sz="2800" b="1" dirty="0" smtClean="0">
                <a:solidFill>
                  <a:srgbClr val="0070C0"/>
                </a:solidFill>
                <a:latin typeface="Agency FB" pitchFamily="34" charset="0"/>
              </a:rPr>
              <a:t>de prévention à mettre en place</a:t>
            </a:r>
            <a:endParaRPr lang="fr-FR" sz="2800" b="1" dirty="0">
              <a:solidFill>
                <a:srgbClr val="0070C0"/>
              </a:solidFill>
              <a:latin typeface="Agency FB" pitchFamily="34" charset="0"/>
            </a:endParaRPr>
          </a:p>
        </p:txBody>
      </p:sp>
      <p:sp>
        <p:nvSpPr>
          <p:cNvPr id="6" name="ZoneTexte 5"/>
          <p:cNvSpPr txBox="1"/>
          <p:nvPr/>
        </p:nvSpPr>
        <p:spPr>
          <a:xfrm>
            <a:off x="1187624" y="1556792"/>
            <a:ext cx="6768752" cy="369332"/>
          </a:xfrm>
          <a:prstGeom prst="rect">
            <a:avLst/>
          </a:prstGeom>
          <a:noFill/>
        </p:spPr>
        <p:txBody>
          <a:bodyPr wrap="square" rtlCol="0">
            <a:spAutoFit/>
          </a:bodyPr>
          <a:lstStyle/>
          <a:p>
            <a:endParaRPr lang="fr-FR" dirty="0"/>
          </a:p>
        </p:txBody>
      </p:sp>
      <p:sp>
        <p:nvSpPr>
          <p:cNvPr id="7" name="ZoneTexte 6"/>
          <p:cNvSpPr txBox="1"/>
          <p:nvPr/>
        </p:nvSpPr>
        <p:spPr>
          <a:xfrm>
            <a:off x="395536" y="260648"/>
            <a:ext cx="8496944" cy="4801314"/>
          </a:xfrm>
          <a:prstGeom prst="rect">
            <a:avLst/>
          </a:prstGeom>
          <a:noFill/>
        </p:spPr>
        <p:txBody>
          <a:bodyPr wrap="square" rtlCol="0">
            <a:spAutoFit/>
          </a:bodyPr>
          <a:lstStyle/>
          <a:p>
            <a:pPr algn="just"/>
            <a:r>
              <a:rPr lang="fr-FR" dirty="0" smtClean="0"/>
              <a:t>Il faut : </a:t>
            </a:r>
          </a:p>
          <a:p>
            <a:pPr algn="just"/>
            <a:endParaRPr lang="fr-FR" dirty="0" smtClean="0"/>
          </a:p>
          <a:p>
            <a:pPr algn="just"/>
            <a:r>
              <a:rPr lang="fr-FR" dirty="0" smtClean="0"/>
              <a:t>- Installer </a:t>
            </a:r>
            <a:r>
              <a:rPr lang="fr-FR" dirty="0" smtClean="0"/>
              <a:t>des stores ou rideaux, réduisant l’intensité de la lumière pour éviter </a:t>
            </a:r>
            <a:r>
              <a:rPr lang="fr-FR" dirty="0" smtClean="0"/>
              <a:t>l’éblouissement.</a:t>
            </a:r>
            <a:endParaRPr lang="fr-FR" dirty="0" smtClean="0"/>
          </a:p>
          <a:p>
            <a:pPr algn="just"/>
            <a:r>
              <a:rPr lang="fr-FR" dirty="0" smtClean="0"/>
              <a:t> </a:t>
            </a:r>
          </a:p>
          <a:p>
            <a:pPr algn="just"/>
            <a:r>
              <a:rPr lang="fr-FR" dirty="0" smtClean="0"/>
              <a:t>- Réduire </a:t>
            </a:r>
            <a:r>
              <a:rPr lang="fr-FR" dirty="0" smtClean="0"/>
              <a:t>l’intensité de lumière qui s’échappe du rétroprojecteur, des </a:t>
            </a:r>
            <a:r>
              <a:rPr lang="fr-FR" dirty="0" smtClean="0"/>
              <a:t>vidéoprojecteurs pour éviter d’abimer l’</a:t>
            </a:r>
            <a:r>
              <a:rPr lang="fr-FR" dirty="0" err="1" smtClean="0"/>
              <a:t>oeil</a:t>
            </a:r>
            <a:r>
              <a:rPr lang="fr-FR" dirty="0" smtClean="0"/>
              <a:t>.</a:t>
            </a:r>
            <a:endParaRPr lang="fr-FR" dirty="0" smtClean="0"/>
          </a:p>
          <a:p>
            <a:pPr algn="just"/>
            <a:endParaRPr lang="fr-FR" dirty="0" smtClean="0"/>
          </a:p>
          <a:p>
            <a:pPr algn="just"/>
            <a:r>
              <a:rPr lang="fr-FR" dirty="0" smtClean="0"/>
              <a:t>- Attendre </a:t>
            </a:r>
            <a:r>
              <a:rPr lang="fr-FR" dirty="0" smtClean="0"/>
              <a:t>quelques minutes avant d’ouvrir le photocopieur lorsque que le faisceau lumineux est encore </a:t>
            </a:r>
            <a:r>
              <a:rPr lang="fr-FR" dirty="0" smtClean="0"/>
              <a:t>allumé afin d’éviter l’éblouissement.</a:t>
            </a:r>
            <a:endParaRPr lang="fr-FR" dirty="0" smtClean="0"/>
          </a:p>
          <a:p>
            <a:pPr algn="just"/>
            <a:endParaRPr lang="fr-FR" dirty="0" smtClean="0"/>
          </a:p>
          <a:p>
            <a:pPr algn="just">
              <a:buFontTx/>
              <a:buChar char="-"/>
            </a:pPr>
            <a:r>
              <a:rPr lang="fr-FR" dirty="0" smtClean="0"/>
              <a:t>S’assurer </a:t>
            </a:r>
            <a:r>
              <a:rPr lang="fr-FR" dirty="0" smtClean="0"/>
              <a:t>que l’écran est traité contre les reflets et bien positionné par rapport à la lumière </a:t>
            </a:r>
            <a:r>
              <a:rPr lang="fr-FR" dirty="0" smtClean="0"/>
              <a:t>naturelle afin d’éviter une brulure oculaire thermique .</a:t>
            </a:r>
            <a:endParaRPr lang="fr-FR" dirty="0" smtClean="0"/>
          </a:p>
          <a:p>
            <a:pPr algn="just"/>
            <a:endParaRPr lang="fr-FR" dirty="0" smtClean="0"/>
          </a:p>
          <a:p>
            <a:pPr algn="just"/>
            <a:r>
              <a:rPr lang="fr-FR" dirty="0" smtClean="0"/>
              <a:t>- Les </a:t>
            </a:r>
            <a:r>
              <a:rPr lang="fr-FR" dirty="0" smtClean="0"/>
              <a:t>yeux doivent être </a:t>
            </a:r>
            <a:r>
              <a:rPr lang="fr-FR" dirty="0" smtClean="0"/>
              <a:t>50 </a:t>
            </a:r>
            <a:r>
              <a:rPr lang="fr-FR" dirty="0" smtClean="0"/>
              <a:t>à 75 </a:t>
            </a:r>
            <a:r>
              <a:rPr lang="fr-FR" dirty="0" smtClean="0"/>
              <a:t>cm</a:t>
            </a:r>
            <a:r>
              <a:rPr lang="fr-FR" dirty="0" smtClean="0"/>
              <a:t> de l'écran en ligne </a:t>
            </a:r>
            <a:r>
              <a:rPr lang="fr-FR" dirty="0" smtClean="0"/>
              <a:t>droite </a:t>
            </a:r>
            <a:r>
              <a:rPr lang="fr-FR" dirty="0" smtClean="0"/>
              <a:t>avec le haut ou le centre de </a:t>
            </a:r>
            <a:r>
              <a:rPr lang="fr-FR" dirty="0" smtClean="0"/>
              <a:t>l'écran afin que les yeux ne soient pas fatigués rapidement. </a:t>
            </a:r>
            <a:endParaRPr lang="fr-FR" dirty="0" smtClean="0"/>
          </a:p>
          <a:p>
            <a:endParaRPr lang="fr-FR" dirty="0"/>
          </a:p>
        </p:txBody>
      </p:sp>
      <p:pic>
        <p:nvPicPr>
          <p:cNvPr id="1028" name="Picture 4" descr="C:\Documents and Settings\bodetd\Local Settings\Temporary Internet Files\Content.IE5\O89I4ANV\MC900320146[1].wmf"/>
          <p:cNvPicPr>
            <a:picLocks noChangeAspect="1" noChangeArrowheads="1"/>
          </p:cNvPicPr>
          <p:nvPr/>
        </p:nvPicPr>
        <p:blipFill>
          <a:blip r:embed="rId2" cstate="print"/>
          <a:srcRect/>
          <a:stretch>
            <a:fillRect/>
          </a:stretch>
        </p:blipFill>
        <p:spPr bwMode="auto">
          <a:xfrm>
            <a:off x="6876256" y="4653136"/>
            <a:ext cx="1530706" cy="1826057"/>
          </a:xfrm>
          <a:prstGeom prst="rect">
            <a:avLst/>
          </a:prstGeom>
          <a:noFill/>
        </p:spPr>
      </p:pic>
      <p:pic>
        <p:nvPicPr>
          <p:cNvPr id="1029" name="Picture 5" descr="C:\Documents and Settings\bodetd\Local Settings\Temporary Internet Files\Content.IE5\D4MCM4ID\MC900149606[1].wmf"/>
          <p:cNvPicPr>
            <a:picLocks noChangeAspect="1" noChangeArrowheads="1"/>
          </p:cNvPicPr>
          <p:nvPr/>
        </p:nvPicPr>
        <p:blipFill>
          <a:blip r:embed="rId3" cstate="print"/>
          <a:srcRect/>
          <a:stretch>
            <a:fillRect/>
          </a:stretch>
        </p:blipFill>
        <p:spPr bwMode="auto">
          <a:xfrm>
            <a:off x="3923928" y="4653136"/>
            <a:ext cx="1512168" cy="1954920"/>
          </a:xfrm>
          <a:prstGeom prst="rect">
            <a:avLst/>
          </a:prstGeom>
          <a:noFill/>
        </p:spPr>
      </p:pic>
      <p:pic>
        <p:nvPicPr>
          <p:cNvPr id="1030" name="Picture 6" descr="C:\Documents and Settings\bodetd\Local Settings\Temporary Internet Files\Content.IE5\D4MCM4ID\MP900430834[1].jpg"/>
          <p:cNvPicPr>
            <a:picLocks noChangeAspect="1" noChangeArrowheads="1"/>
          </p:cNvPicPr>
          <p:nvPr/>
        </p:nvPicPr>
        <p:blipFill>
          <a:blip r:embed="rId4" cstate="print"/>
          <a:srcRect/>
          <a:stretch>
            <a:fillRect/>
          </a:stretch>
        </p:blipFill>
        <p:spPr bwMode="auto">
          <a:xfrm>
            <a:off x="1403648" y="4725144"/>
            <a:ext cx="1229903" cy="177633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lstStyle/>
          <a:p>
            <a:endParaRPr lang="fr-FR"/>
          </a:p>
        </p:txBody>
      </p:sp>
      <p:sp>
        <p:nvSpPr>
          <p:cNvPr id="4" name="Rectangle 3"/>
          <p:cNvSpPr/>
          <p:nvPr/>
        </p:nvSpPr>
        <p:spPr>
          <a:xfrm>
            <a:off x="395536" y="476672"/>
            <a:ext cx="8352928" cy="59766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ZoneTexte 4"/>
          <p:cNvSpPr txBox="1"/>
          <p:nvPr/>
        </p:nvSpPr>
        <p:spPr>
          <a:xfrm>
            <a:off x="539552" y="764704"/>
            <a:ext cx="8064896" cy="3416320"/>
          </a:xfrm>
          <a:prstGeom prst="rect">
            <a:avLst/>
          </a:prstGeom>
          <a:noFill/>
        </p:spPr>
        <p:txBody>
          <a:bodyPr wrap="square" rtlCol="0">
            <a:spAutoFit/>
          </a:bodyPr>
          <a:lstStyle/>
          <a:p>
            <a:pPr algn="just"/>
            <a:r>
              <a:rPr lang="fr-FR" sz="2000" dirty="0" smtClean="0">
                <a:effectLst/>
                <a:cs typeface="MV Boli" pitchFamily="2" charset="0"/>
              </a:rPr>
              <a:t>Rien n’est plus singulier que le rapport personnel à l’éclairement, il sera différent suivant, l’âge, la période de la journée, le temps d’exposition à la tâche ou à la lumière artificielle.</a:t>
            </a:r>
          </a:p>
          <a:p>
            <a:pPr algn="just"/>
            <a:endParaRPr lang="fr-FR" sz="2000" dirty="0" smtClean="0">
              <a:effectLst/>
              <a:cs typeface="MV Boli" pitchFamily="2" charset="0"/>
            </a:endParaRPr>
          </a:p>
          <a:p>
            <a:pPr algn="just"/>
            <a:r>
              <a:rPr lang="fr-FR" sz="2000" dirty="0" smtClean="0">
                <a:effectLst/>
              </a:rPr>
              <a:t>La vision est parmi les cinq sens le plus sollicité dans les activités professionnelles. Cette sollicitation est générale pour se situer dans l’environnement, de précision si la tache l’exige, pour effectuer des prélèvements d’informations et de plus en plus sur écran pour nombre de métier.</a:t>
            </a:r>
          </a:p>
          <a:p>
            <a:pPr algn="just"/>
            <a:endParaRPr lang="fr-FR" dirty="0" smtClean="0">
              <a:effectLst>
                <a:reflection blurRad="6350" stA="60000" endA="900" endPos="60000" dist="29997" dir="5400000" sy="-100000" algn="bl" rotWithShape="0"/>
              </a:effectLst>
              <a:latin typeface="+mj-lt"/>
              <a:cs typeface="MV Boli" pitchFamily="2" charset="0"/>
            </a:endParaRPr>
          </a:p>
          <a:p>
            <a:endParaRPr lang="fr-FR" dirty="0"/>
          </a:p>
        </p:txBody>
      </p:sp>
      <p:sp>
        <p:nvSpPr>
          <p:cNvPr id="6" name="ZoneTexte 5"/>
          <p:cNvSpPr txBox="1"/>
          <p:nvPr/>
        </p:nvSpPr>
        <p:spPr>
          <a:xfrm>
            <a:off x="611560" y="0"/>
            <a:ext cx="8064896" cy="523220"/>
          </a:xfrm>
          <a:prstGeom prst="rect">
            <a:avLst/>
          </a:prstGeom>
          <a:noFill/>
        </p:spPr>
        <p:txBody>
          <a:bodyPr wrap="square" rtlCol="0">
            <a:spAutoFit/>
          </a:bodyPr>
          <a:lstStyle/>
          <a:p>
            <a:pPr algn="ctr"/>
            <a:r>
              <a:rPr lang="fr-FR" sz="2800" b="1" dirty="0" smtClean="0">
                <a:solidFill>
                  <a:srgbClr val="0070C0"/>
                </a:solidFill>
                <a:latin typeface="Agency FB" pitchFamily="34" charset="0"/>
              </a:rPr>
              <a:t>Conclusion &gt; </a:t>
            </a:r>
            <a:r>
              <a:rPr lang="fr-FR" sz="2800" b="1" dirty="0" smtClean="0">
                <a:solidFill>
                  <a:srgbClr val="0070C0"/>
                </a:solidFill>
                <a:latin typeface="Agency FB" pitchFamily="34" charset="0"/>
              </a:rPr>
              <a:t>Notre cinquième sens : la vue</a:t>
            </a:r>
            <a:endParaRPr lang="fr-FR" sz="2800" b="1" dirty="0">
              <a:solidFill>
                <a:srgbClr val="0070C0"/>
              </a:solidFill>
              <a:latin typeface="Agency FB" pitchFamily="34" charset="0"/>
            </a:endParaRPr>
          </a:p>
        </p:txBody>
      </p:sp>
      <p:pic>
        <p:nvPicPr>
          <p:cNvPr id="7" name="Image 6" descr="menu-ojos.jpg"/>
          <p:cNvPicPr>
            <a:picLocks noChangeAspect="1"/>
          </p:cNvPicPr>
          <p:nvPr/>
        </p:nvPicPr>
        <p:blipFill>
          <a:blip r:embed="rId2" cstate="print"/>
          <a:stretch>
            <a:fillRect/>
          </a:stretch>
        </p:blipFill>
        <p:spPr>
          <a:xfrm>
            <a:off x="2339752" y="3356992"/>
            <a:ext cx="4257675" cy="2828925"/>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176</TotalTime>
  <Words>509</Words>
  <Application>Microsoft Office PowerPoint</Application>
  <PresentationFormat>Affichage à l'écran (4:3)</PresentationFormat>
  <Paragraphs>58</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Angles</vt:lpstr>
      <vt:lpstr>LES DIFFERENTS RISQUES LUMINEUX</vt:lpstr>
      <vt:lpstr>Diapositive 2</vt:lpstr>
      <vt:lpstr>Diapositive 3</vt:lpstr>
      <vt:lpstr>Diapositive 4</vt:lpstr>
      <vt:lpstr>Diapositive 5</vt:lpstr>
      <vt:lpstr>Diapositive 6</vt:lpstr>
      <vt:lpstr>Diapositive 7</vt:lpstr>
      <vt:lpstr>Diapositive 8</vt:lpstr>
    </vt:vector>
  </TitlesOfParts>
  <Company>Région Poitou-Charentes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DIFFERENTS RISQUES LUMINEUX</dc:title>
  <dc:creator>Cité Scolaire GENEVOIX - SIGNORET</dc:creator>
  <cp:lastModifiedBy>Région Poitou Charentes</cp:lastModifiedBy>
  <cp:revision>31</cp:revision>
  <dcterms:created xsi:type="dcterms:W3CDTF">2012-04-13T14:13:14Z</dcterms:created>
  <dcterms:modified xsi:type="dcterms:W3CDTF">2012-04-20T13:33:06Z</dcterms:modified>
</cp:coreProperties>
</file>